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9" autoAdjust="0"/>
    <p:restoredTop sz="92863" autoAdjust="0"/>
  </p:normalViewPr>
  <p:slideViewPr>
    <p:cSldViewPr snapToGrid="0" snapToObjects="1">
      <p:cViewPr varScale="1">
        <p:scale>
          <a:sx n="112" d="100"/>
          <a:sy n="112" d="100"/>
        </p:scale>
        <p:origin x="126" y="102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4/10/2019 8:15:33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4/10/2019 8:15:33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4/10/2019 8:15:33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4/10/2019 8:15:57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>
                <a:solidFill>
                  <a:schemeClr val="bg1"/>
                </a:solidFill>
              </a:rPr>
              <a:t>Náš záměr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/>
              <a:t>We protect and beautify the world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>
                <a:solidFill>
                  <a:schemeClr val="bg1"/>
                </a:solidFill>
              </a:rPr>
              <a:t>Naše strategie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643479"/>
            <a:ext cx="3418336" cy="204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b="1">
                <a:solidFill>
                  <a:schemeClr val="accent1"/>
                </a:solidFill>
              </a:rPr>
              <a:t>Růst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Dosáhnout stabilního růstu tím, že uspokojíme potřeby trhu a zákazníků nad jejich očekávání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Rozšířit působení na trhy a do oblastí, kde máme nedostatečné zastoupení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Posílit značku PPG a plnit náš účel – PPG: WE PROTECT AND BEAUTIFY THE WORLD™</a:t>
            </a:r>
            <a:endParaRPr lang="cs-CZ" sz="1400" baseline="300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3" y="2643479"/>
            <a:ext cx="3418336" cy="203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b="1">
                <a:solidFill>
                  <a:schemeClr val="accent1"/>
                </a:solidFill>
              </a:rPr>
              <a:t>Inovativní řešení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Inovovat, vytvářet, řešit — poskytovat udržitelná řešení uspokojující nejzásadnější potřeby našich zákazníků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Šířit naše přední světové technologie napříč trhy, na kterých působíme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Spolupracovat s našimi zákazníky </a:t>
            </a:r>
            <a:br>
              <a:rPr lang="cs-CZ" sz="1400"/>
            </a:br>
            <a:r>
              <a:rPr lang="cs-CZ" sz="1400"/>
              <a:t>a podporovat je na cestě k úspěchu</a:t>
            </a:r>
            <a:endParaRPr lang="cs-CZ" sz="1400" baseline="30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43479"/>
            <a:ext cx="3418336" cy="1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b="1">
                <a:solidFill>
                  <a:schemeClr val="accent1"/>
                </a:solidFill>
              </a:rPr>
              <a:t>Zákazníci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Vytvářet hodnoty pro naše zákazníky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Znát naše zákazníky lépe, než oni sami sebe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Projevovat nepřekonatelnou vnímavost a poskytovat podporu</a:t>
            </a:r>
            <a:endParaRPr lang="cs-CZ" sz="1400" baseline="300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741218"/>
            <a:ext cx="3418336" cy="16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b="1" dirty="0">
                <a:solidFill>
                  <a:schemeClr val="accent1"/>
                </a:solidFill>
              </a:rPr>
              <a:t>Zaměstnanci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 dirty="0"/>
              <a:t>Vést, umožňovat, posilovat </a:t>
            </a:r>
            <a:br>
              <a:rPr lang="cs-CZ" sz="1400" dirty="0"/>
            </a:br>
            <a:r>
              <a:rPr lang="cs-CZ" sz="1400" dirty="0"/>
              <a:t>a inspirovat naše zaměstnance, </a:t>
            </a:r>
            <a:br>
              <a:rPr lang="cs-CZ" sz="1400" dirty="0"/>
            </a:br>
            <a:r>
              <a:rPr lang="cs-CZ" sz="1400" dirty="0"/>
              <a:t>aby dosáhli úspěchu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 dirty="0"/>
              <a:t>Sestavovat rozmanité a otevřené </a:t>
            </a:r>
            <a:r>
              <a:rPr lang="cs-CZ" sz="1400" dirty="0" err="1"/>
              <a:t>týmy</a:t>
            </a:r>
            <a:endParaRPr lang="cs-CZ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 dirty="0"/>
              <a:t>Podporovat pozitivní atmosféru na pracovišti a silnou pracovní morálku</a:t>
            </a:r>
            <a:endParaRPr lang="cs-CZ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741218"/>
            <a:ext cx="3418336" cy="185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b="1">
                <a:solidFill>
                  <a:schemeClr val="accent1"/>
                </a:solidFill>
              </a:rPr>
              <a:t>Provozní dokonalost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Vyvíjet a implementovat bezpečné pracovní postupy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Plně se zaměřovat na efektivitu </a:t>
            </a:r>
            <a:br>
              <a:rPr lang="cs-CZ" sz="1400"/>
            </a:br>
            <a:r>
              <a:rPr lang="cs-CZ" sz="1400"/>
              <a:t>a zvyšování zisku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Řídit náš hodnotový řetězec tak, abychom minimalizovali svoji ekologickou stopu</a:t>
            </a:r>
            <a:endParaRPr lang="cs-CZ" sz="1400" baseline="30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741218"/>
            <a:ext cx="3418336" cy="9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b="1">
                <a:solidFill>
                  <a:schemeClr val="accent1"/>
                </a:solidFill>
              </a:rPr>
              <a:t>Akcionáři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1400"/>
              <a:t>Důsledně zvyšovat tržby a zisky </a:t>
            </a:r>
            <a:br>
              <a:rPr lang="cs-CZ" sz="1400"/>
            </a:br>
            <a:r>
              <a:rPr lang="cs-CZ" sz="1400"/>
              <a:t>a dosahovat mimořádných výnosů </a:t>
            </a:r>
            <a:br>
              <a:rPr lang="cs-CZ" sz="1400"/>
            </a:br>
            <a:r>
              <a:rPr lang="cs-CZ" sz="1400"/>
              <a:t>pro akcionáře</a:t>
            </a:r>
            <a:endParaRPr lang="cs-CZ" sz="1400" baseline="300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>
                <a:solidFill>
                  <a:schemeClr val="bg1"/>
                </a:solidFill>
              </a:rPr>
              <a:t>Jsme „Jedno PPG“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842917" y="1291495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0" y="1303824"/>
            <a:ext cx="49302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The PPG Way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sz="1600" b="1" dirty="0">
                <a:solidFill>
                  <a:schemeClr val="accent1"/>
                </a:solidFill>
              </a:rPr>
              <a:t>Spolupracujeme se zákazníky </a:t>
            </a:r>
            <a:br>
              <a:rPr lang="cs-CZ" sz="1600" b="1" dirty="0">
                <a:solidFill>
                  <a:schemeClr val="accent1"/>
                </a:solidFill>
              </a:rPr>
            </a:br>
            <a:r>
              <a:rPr lang="cs-CZ" sz="1600" b="1" dirty="0">
                <a:solidFill>
                  <a:schemeClr val="accent1"/>
                </a:solidFill>
              </a:rPr>
              <a:t>a vytváříme společné hodnoty. </a:t>
            </a:r>
            <a:r>
              <a:rPr lang="cs-CZ" sz="1600" dirty="0"/>
              <a:t>Jsme vnímaví, nadšení a iniciativní. Důvěrně známe trh i naše zákazníky. Zaměřujeme se na praktická a užitečná řešení.</a:t>
            </a:r>
            <a:endParaRPr lang="cs-CZ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sz="1600" b="1" dirty="0">
                <a:solidFill>
                  <a:schemeClr val="accent1"/>
                </a:solidFill>
              </a:rPr>
              <a:t>Působíme jako „Jedno PPG“. Společně jsme lepší a silnější. </a:t>
            </a:r>
            <a:r>
              <a:rPr lang="en-US" sz="1600" dirty="0" err="1"/>
              <a:t>Díky</a:t>
            </a:r>
            <a:r>
              <a:rPr lang="en-US" sz="1600" dirty="0"/>
              <a:t> </a:t>
            </a:r>
            <a:r>
              <a:rPr lang="en-US" sz="1600" dirty="0" err="1"/>
              <a:t>naší</a:t>
            </a:r>
            <a:r>
              <a:rPr lang="en-US" sz="1600" dirty="0"/>
              <a:t> </a:t>
            </a:r>
            <a:r>
              <a:rPr lang="en-US" sz="1600" dirty="0" err="1"/>
              <a:t>velikosti</a:t>
            </a:r>
            <a:r>
              <a:rPr lang="en-US" sz="1600" dirty="0"/>
              <a:t> se </a:t>
            </a:r>
            <a:r>
              <a:rPr lang="en-US" sz="1600" dirty="0" err="1"/>
              <a:t>dostáváme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nové</a:t>
            </a:r>
            <a:r>
              <a:rPr lang="en-US" sz="1600" dirty="0"/>
              <a:t> </a:t>
            </a:r>
            <a:r>
              <a:rPr lang="en-US" sz="1600" dirty="0" err="1"/>
              <a:t>trhy</a:t>
            </a:r>
            <a:r>
              <a:rPr lang="en-US" sz="1600" dirty="0"/>
              <a:t> a </a:t>
            </a:r>
            <a:r>
              <a:rPr lang="en-US" sz="1600" dirty="0" err="1"/>
              <a:t>zavádíme</a:t>
            </a:r>
            <a:r>
              <a:rPr lang="en-US" sz="1600" dirty="0"/>
              <a:t> </a:t>
            </a:r>
            <a:r>
              <a:rPr lang="en-US" sz="1600" dirty="0" err="1"/>
              <a:t>inovativní</a:t>
            </a:r>
            <a:r>
              <a:rPr lang="en-US" sz="1600" dirty="0"/>
              <a:t> </a:t>
            </a:r>
            <a:r>
              <a:rPr lang="en-US" sz="1600" dirty="0" err="1"/>
              <a:t>technologie</a:t>
            </a:r>
            <a:r>
              <a:rPr lang="en-US" sz="1600" dirty="0"/>
              <a:t>, </a:t>
            </a:r>
            <a:r>
              <a:rPr lang="en-US" sz="1600" dirty="0" err="1"/>
              <a:t>pomocí</a:t>
            </a:r>
            <a:r>
              <a:rPr lang="en-US" sz="1600" dirty="0"/>
              <a:t> </a:t>
            </a:r>
            <a:r>
              <a:rPr lang="en-US" sz="1600" dirty="0" err="1"/>
              <a:t>kterých</a:t>
            </a:r>
            <a:r>
              <a:rPr lang="en-US" sz="1600" dirty="0"/>
              <a:t> </a:t>
            </a:r>
            <a:r>
              <a:rPr lang="en-US" sz="1600" dirty="0" err="1"/>
              <a:t>odlišujeme</a:t>
            </a:r>
            <a:r>
              <a:rPr lang="en-US" sz="1600" dirty="0"/>
              <a:t> </a:t>
            </a:r>
            <a:r>
              <a:rPr lang="en-US" sz="1600" dirty="0" err="1"/>
              <a:t>naše</a:t>
            </a:r>
            <a:r>
              <a:rPr lang="en-US" sz="1600" dirty="0"/>
              <a:t> </a:t>
            </a:r>
            <a:r>
              <a:rPr lang="en-US" sz="1600" dirty="0" err="1"/>
              <a:t>trhy</a:t>
            </a:r>
            <a:r>
              <a:rPr lang="en-US" sz="1600" dirty="0"/>
              <a:t> od </a:t>
            </a:r>
            <a:r>
              <a:rPr lang="en-US" sz="1600" dirty="0" err="1"/>
              <a:t>ostatních</a:t>
            </a:r>
            <a:r>
              <a:rPr lang="en-US" sz="1600" dirty="0"/>
              <a:t>.</a:t>
            </a:r>
            <a:endParaRPr lang="cs-CZ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sz="1600" b="1">
                <a:solidFill>
                  <a:schemeClr val="accent1"/>
                </a:solidFill>
              </a:rPr>
              <a:t>Věříme našim zaměstnancům – vždy a ve všech směrech. </a:t>
            </a:r>
            <a:r>
              <a:rPr lang="cs-CZ" sz="1600"/>
              <a:t>Našim zaměstnancům umožňujeme činit správná rozhodnutí a podporujeme je v tom. Jsme otevření, transparentní a jednáme spolu </a:t>
            </a:r>
            <a:br>
              <a:rPr lang="cs-CZ" sz="1600"/>
            </a:br>
            <a:r>
              <a:rPr lang="cs-CZ" sz="1600"/>
              <a:t>s úctou. Naše zpětná vazba je srozumitelná a realizovatelná</a:t>
            </a:r>
            <a:r>
              <a:rPr lang="cs-CZ" sz="1600" b="1">
                <a:solidFill>
                  <a:schemeClr val="accent1"/>
                </a:solidFill>
              </a:rPr>
              <a:t>.</a:t>
            </a:r>
            <a:endParaRPr lang="cs-CZ" sz="1200" baseline="30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093828"/>
            <a:ext cx="3418336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sz="1600" b="1">
                <a:solidFill>
                  <a:schemeClr val="accent1"/>
                </a:solidFill>
              </a:rPr>
              <a:t>Uskutečňujeme. </a:t>
            </a:r>
            <a:r>
              <a:rPr lang="cs-CZ" sz="1600"/>
              <a:t>Vyhrávání je naší vášní. Dosahujeme cílů. Své úlohy plníme disciplinovaně a s poctivostí. Do naší práce vkládáme veškerou energii. Rozhodujeme a jednáme inteligentně a rychle.</a:t>
            </a:r>
            <a:endParaRPr lang="cs-CZ" sz="1200" baseline="300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093828"/>
            <a:ext cx="3524565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sz="1600" b="1">
                <a:solidFill>
                  <a:schemeClr val="accent1"/>
                </a:solidFill>
              </a:rPr>
              <a:t>Pracujeme, jako by se jednalo </a:t>
            </a:r>
            <a:br>
              <a:rPr lang="cs-CZ" sz="1600" b="1">
                <a:solidFill>
                  <a:schemeClr val="accent1"/>
                </a:solidFill>
              </a:rPr>
            </a:br>
            <a:r>
              <a:rPr lang="cs-CZ" sz="1600" b="1">
                <a:solidFill>
                  <a:schemeClr val="accent1"/>
                </a:solidFill>
              </a:rPr>
              <a:t>o naši vlastní společnost. </a:t>
            </a:r>
            <a:br>
              <a:rPr lang="cs-CZ" sz="1600" b="1">
                <a:solidFill>
                  <a:schemeClr val="accent1"/>
                </a:solidFill>
              </a:rPr>
            </a:br>
            <a:r>
              <a:rPr lang="cs-CZ" sz="1600"/>
              <a:t>Vzájemně se respektujeme a jsme zodpovědní. Vždy jednáme </a:t>
            </a:r>
            <a:br>
              <a:rPr lang="cs-CZ" sz="1600"/>
            </a:br>
            <a:r>
              <a:rPr lang="cs-CZ" sz="1600"/>
              <a:t>v nejlepším zájmu naší společnosti, zákazníků, akcionářů a komunit.</a:t>
            </a:r>
            <a:endParaRPr lang="cs-CZ" sz="1200" baseline="3000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093828"/>
            <a:ext cx="3418336" cy="982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cs-CZ" sz="1600" b="1">
                <a:solidFill>
                  <a:schemeClr val="accent1"/>
                </a:solidFill>
              </a:rPr>
              <a:t>Každým dnem se zlepšujeme. </a:t>
            </a:r>
            <a:br>
              <a:rPr lang="cs-CZ" sz="1600" b="1">
                <a:solidFill>
                  <a:schemeClr val="accent1"/>
                </a:solidFill>
              </a:rPr>
            </a:br>
            <a:r>
              <a:rPr lang="cs-CZ" sz="1600"/>
              <a:t>Neustále se učíme. Podporujeme rozvoj našich zaměstnanců, aby naše společnost mohla růst.</a:t>
            </a:r>
            <a:endParaRPr lang="cs-CZ" sz="1200" baseline="300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chemeClr val="bg1"/>
                </a:solidFill>
              </a:rPr>
              <a:t>Jsme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Hrdí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na</a:t>
            </a:r>
            <a:r>
              <a:rPr lang="en-US" sz="3200" b="1" dirty="0">
                <a:solidFill>
                  <a:schemeClr val="bg1"/>
                </a:solidFill>
              </a:rPr>
              <a:t> PPG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3345</TotalTime>
  <Words>257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Dennis Guo</cp:lastModifiedBy>
  <cp:revision>230</cp:revision>
  <dcterms:created xsi:type="dcterms:W3CDTF">2017-09-19T01:11:20Z</dcterms:created>
  <dcterms:modified xsi:type="dcterms:W3CDTF">2019-04-10T12:16:28Z</dcterms:modified>
</cp:coreProperties>
</file>