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7" r:id="rId3"/>
  </p:sldIdLst>
  <p:sldSz cx="12188825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7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pos="3839">
          <p15:clr>
            <a:srgbClr val="A4A3A4"/>
          </p15:clr>
        </p15:guide>
        <p15:guide id="5" pos="162">
          <p15:clr>
            <a:srgbClr val="A4A3A4"/>
          </p15:clr>
        </p15:guide>
        <p15:guide id="6" pos="75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fardi, Alicia" initials="CA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1A95"/>
    <a:srgbClr val="0078A9"/>
    <a:srgbClr val="0D6498"/>
    <a:srgbClr val="666666"/>
    <a:srgbClr val="007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9" autoAdjust="0"/>
    <p:restoredTop sz="92863" autoAdjust="0"/>
  </p:normalViewPr>
  <p:slideViewPr>
    <p:cSldViewPr snapToGrid="0" snapToObjects="1">
      <p:cViewPr varScale="1">
        <p:scale>
          <a:sx n="80" d="100"/>
          <a:sy n="80" d="100"/>
        </p:scale>
        <p:origin x="474" y="84"/>
      </p:cViewPr>
      <p:guideLst>
        <p:guide orient="horz" pos="2160"/>
        <p:guide orient="horz" pos="4176"/>
        <p:guide orient="horz" pos="648"/>
        <p:guide pos="3839"/>
        <p:guide pos="162"/>
        <p:guide pos="7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0" d="100"/>
          <a:sy n="140" d="100"/>
        </p:scale>
        <p:origin x="-4528" y="-120"/>
      </p:cViewPr>
      <p:guideLst>
        <p:guide orient="horz" pos="3127"/>
        <p:guide pos="2141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7F07-8CDD-4267-B475-B03ABD6DD250}" type="datetime9">
              <a:rPr lang="en-US" smtClean="0">
                <a:latin typeface="Arial"/>
              </a:rPr>
              <a:t>9/1/2019 6:59:18 AM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804E7-8FD6-B940-92E8-B861F73EDC79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75360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5C8695D-58CF-4314-AA3F-3A6EB4474163}" type="datetime9">
              <a:rPr lang="en-US" smtClean="0"/>
              <a:t>9/1/2019 6:59:17 AM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2941" y="4715153"/>
            <a:ext cx="6653809" cy="478802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621354"/>
            <a:ext cx="2945659" cy="3035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621354"/>
            <a:ext cx="2945659" cy="3035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11B7F05-7B39-E647-A9E3-9675871196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53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9/1/2019 6:59:17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4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9/1/2019 6:59:18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7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947134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999202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4779106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7FA42-C06C-4BE0-AE35-B6EF2728CBF5}"/>
              </a:ext>
            </a:extLst>
          </p:cNvPr>
          <p:cNvSpPr/>
          <p:nvPr userDrawn="1"/>
        </p:nvSpPr>
        <p:spPr>
          <a:xfrm>
            <a:off x="8483628" y="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FCFEBA5-E832-4F45-9A7E-E488F4C2670A}"/>
              </a:ext>
            </a:extLst>
          </p:cNvPr>
          <p:cNvSpPr/>
          <p:nvPr userDrawn="1"/>
        </p:nvSpPr>
        <p:spPr>
          <a:xfrm>
            <a:off x="0" y="31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9943623-5485-401A-8775-62BA62BADBB0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8FC9C8D4-0615-4A0B-A7C3-E547A633371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9D9E737-BEF2-4EA6-B1BA-38D4FD9A78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684F7A-DE27-4CE2-AA0C-C355375CA61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92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312801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6283833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8"/>
          </p:nvPr>
        </p:nvSpPr>
        <p:spPr>
          <a:xfrm>
            <a:off x="6283833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4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66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4010039" cy="1162050"/>
          </a:xfrm>
        </p:spPr>
        <p:txBody>
          <a:bodyPr anchor="t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1530351"/>
            <a:ext cx="4010039" cy="44672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496545" y="323850"/>
            <a:ext cx="7482730" cy="567372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3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5274397"/>
            <a:ext cx="11667744" cy="72318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12800" y="1274831"/>
            <a:ext cx="11667744" cy="39002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12800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4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1411869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1412185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3748407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4800475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5580379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5521B-19CF-4896-9FE3-1999B9EA125E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57B3E829-3CFB-4B36-953E-0C83E5B45ABF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E947B8F-5191-48CF-9983-277C5B4251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1AC0A29-4514-4A1F-AD21-EBF26E5A0A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26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8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54143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54174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4301719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5353787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6133691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2" name="Picture Placeholder 15">
            <a:extLst>
              <a:ext uri="{FF2B5EF4-FFF2-40B4-BE49-F238E27FC236}">
                <a16:creationId xmlns:a16="http://schemas.microsoft.com/office/drawing/2014/main" id="{8551A6AA-0DDB-472D-92D8-186C60964D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1114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3" name="Picture Placeholder 15">
            <a:extLst>
              <a:ext uri="{FF2B5EF4-FFF2-40B4-BE49-F238E27FC236}">
                <a16:creationId xmlns:a16="http://schemas.microsoft.com/office/drawing/2014/main" id="{DA54D021-A2D3-452B-9B40-9EA760DA76B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49692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0F441EE1-8684-45D1-B369-F2A4BA5A1F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10498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77C693E8-D9B1-4809-A109-260467A3360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71305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93CC0D-3074-4AD4-A94C-910A9BA098A6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22" name="AutoShape 3">
              <a:extLst>
                <a:ext uri="{FF2B5EF4-FFF2-40B4-BE49-F238E27FC236}">
                  <a16:creationId xmlns:a16="http://schemas.microsoft.com/office/drawing/2014/main" id="{BFAFFA36-D600-4C51-AF2B-30539E1547D2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8CB3051-2861-4436-932F-FA590D253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FE5DA626-CD00-4C57-9476-DF4A928249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88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817076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869144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85F325-7987-4A1E-820A-9A64A1B13356}"/>
              </a:ext>
            </a:extLst>
          </p:cNvPr>
          <p:cNvSpPr/>
          <p:nvPr userDrawn="1"/>
        </p:nvSpPr>
        <p:spPr>
          <a:xfrm>
            <a:off x="8483628" y="220931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52936BF-BEFE-420D-886B-904153FF49AA}"/>
              </a:ext>
            </a:extLst>
          </p:cNvPr>
          <p:cNvSpPr/>
          <p:nvPr userDrawn="1"/>
        </p:nvSpPr>
        <p:spPr>
          <a:xfrm>
            <a:off x="0" y="220962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6CD038-E25B-4D56-AD0F-FE7F0A79FFE1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B6F7245D-1C05-4600-AB5F-8B2A58AA1A13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6E94F68-D986-4E6B-BFB0-49F417338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644B35B-E216-447A-90E5-F60080EB25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39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2801" y="1274826"/>
            <a:ext cx="11667744" cy="471322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12801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77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12801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6279289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2801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6283833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6283833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_Righ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12801" y="1272033"/>
            <a:ext cx="5696712" cy="47160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6283833" y="1272029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6283833" y="3740212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_Lef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83833" y="1272033"/>
            <a:ext cx="5696712" cy="471602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12801" y="1272033"/>
            <a:ext cx="5695950" cy="22522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71300" cy="859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5"/>
            <a:ext cx="11671300" cy="47091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3612" y="6496406"/>
            <a:ext cx="9458086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7975" y="6496406"/>
            <a:ext cx="455637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4AC450-A444-4FB7-A912-BAC4442AC7C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20"/>
            <a:ext cx="12188825" cy="17995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FE26706-6D08-49C6-82C1-FD672DAA576B}"/>
              </a:ext>
            </a:extLst>
          </p:cNvPr>
          <p:cNvGrpSpPr/>
          <p:nvPr userDrawn="1"/>
        </p:nvGrpSpPr>
        <p:grpSpPr>
          <a:xfrm>
            <a:off x="11285538" y="6172200"/>
            <a:ext cx="646112" cy="501650"/>
            <a:chOff x="11285538" y="6172200"/>
            <a:chExt cx="646112" cy="50165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7D445D72-183F-4FF4-9246-6BB9B4CA23D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1285538" y="6172200"/>
              <a:ext cx="646112" cy="50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04F8B20-DF39-47F2-870D-969C2C94C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5538" y="6172200"/>
              <a:ext cx="646112" cy="501650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E3DD506-5D29-4B7D-8ABE-3448063FD4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15700" y="6205538"/>
              <a:ext cx="585787" cy="422275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21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8" r:id="rId2"/>
    <p:sldLayoutId id="2147483671" r:id="rId3"/>
    <p:sldLayoutId id="2147483669" r:id="rId4"/>
    <p:sldLayoutId id="2147483667" r:id="rId5"/>
    <p:sldLayoutId id="2147483652" r:id="rId6"/>
    <p:sldLayoutId id="2147483653" r:id="rId7"/>
    <p:sldLayoutId id="2147483659" r:id="rId8"/>
    <p:sldLayoutId id="2147483660" r:id="rId9"/>
    <p:sldLayoutId id="2147483662" r:id="rId10"/>
    <p:sldLayoutId id="2147483654" r:id="rId11"/>
    <p:sldLayoutId id="2147483655" r:id="rId12"/>
    <p:sldLayoutId id="2147483656" r:id="rId13"/>
    <p:sldLayoutId id="2147483657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233363" indent="-233363" algn="l" defTabSz="457200" rtl="0" eaLnBrk="1" latinLnBrk="0" hangingPunct="1">
        <a:lnSpc>
          <a:spcPct val="90000"/>
        </a:lnSpc>
        <a:spcBef>
          <a:spcPts val="14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defRPr sz="22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6858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857250" indent="-171450" algn="l" defTabSz="4572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Arial"/>
        </a:defRPr>
      </a:lvl4pPr>
      <a:lvl5pPr marL="1028700" indent="-171450" algn="l" defTabSz="4572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Arial"/>
        </a:defRPr>
      </a:lvl5pPr>
      <a:lvl6pPr marL="800100" indent="-114300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915988" indent="-115888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030288" indent="-1143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198563" indent="-106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3184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Notre </a:t>
            </a:r>
            <a:r>
              <a:rPr lang="en-US" sz="2400" b="1" dirty="0" smtClean="0">
                <a:solidFill>
                  <a:schemeClr val="bg1"/>
                </a:solidFill>
              </a:rPr>
              <a:t>raison d’être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81208-DD06-446B-8E48-FC2B102734F7}"/>
              </a:ext>
            </a:extLst>
          </p:cNvPr>
          <p:cNvSpPr txBox="1"/>
          <p:nvPr/>
        </p:nvSpPr>
        <p:spPr>
          <a:xfrm>
            <a:off x="3780889" y="1312412"/>
            <a:ext cx="7070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Nous protégeons et embellissons le monde</a:t>
            </a:r>
            <a:endParaRPr lang="fr-FR" sz="24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E743F88-0569-4F98-96AB-F77BC047BE7A}"/>
              </a:ext>
            </a:extLst>
          </p:cNvPr>
          <p:cNvGrpSpPr/>
          <p:nvPr/>
        </p:nvGrpSpPr>
        <p:grpSpPr>
          <a:xfrm>
            <a:off x="0" y="2037183"/>
            <a:ext cx="3674182" cy="478920"/>
            <a:chOff x="664598" y="-7374"/>
            <a:chExt cx="5875153" cy="765810"/>
          </a:xfrm>
          <a:solidFill>
            <a:schemeClr val="accent4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6455E80-DF70-4C22-9AAF-53571BDB16CE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79E7361E-8EF9-4182-B5B6-945060918A3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Notre stratégie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1" y="2637176"/>
            <a:ext cx="3807171" cy="2220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b="1" dirty="0" smtClean="0">
                <a:solidFill>
                  <a:schemeClr val="accent1"/>
                </a:solidFill>
              </a:rPr>
              <a:t>Croissance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Générer une croissance continue en dépassant les attentes du marché et des clients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Nous développer sur des marchés et dans les régions où nous sommes peu présents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Renforcer la marque PPG et donner vie à notre raison d’être - PPG : NOUS PROTÉGEONS ET EMBELLISSONS LE MONDE</a:t>
            </a:r>
            <a:r>
              <a:rPr lang="en-US" sz="1400" baseline="30000"/>
              <a:t> ™</a:t>
            </a:r>
            <a:endParaRPr lang="fr-FR" sz="14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322263" y="2637176"/>
            <a:ext cx="3418336" cy="1854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Solutions </a:t>
            </a:r>
            <a:r>
              <a:rPr lang="fr-FR" b="1" dirty="0" smtClean="0">
                <a:solidFill>
                  <a:schemeClr val="accent1"/>
                </a:solidFill>
              </a:rPr>
              <a:t>innovantes</a:t>
            </a:r>
            <a:r>
              <a:rPr lang="en-US" b="1" dirty="0" smtClean="0">
                <a:solidFill>
                  <a:schemeClr val="accent1"/>
                </a:solidFill>
              </a:rPr>
              <a:t> 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Innover, créer, </a:t>
            </a:r>
            <a:r>
              <a:rPr lang="fr-FR" sz="1400" dirty="0" smtClean="0"/>
              <a:t>résoudre </a:t>
            </a:r>
            <a:r>
              <a:rPr lang="fr-FR" sz="1400" dirty="0"/>
              <a:t>: fournir des solutions durables répondant aux besoins </a:t>
            </a:r>
            <a:r>
              <a:rPr lang="fr-FR" sz="1400" dirty="0" smtClean="0"/>
              <a:t>impératifs de </a:t>
            </a:r>
            <a:r>
              <a:rPr lang="fr-FR" sz="1400" dirty="0"/>
              <a:t>nos </a:t>
            </a:r>
            <a:r>
              <a:rPr lang="fr-FR" sz="1400" dirty="0" smtClean="0"/>
              <a:t>clients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Déployer </a:t>
            </a:r>
            <a:r>
              <a:rPr lang="fr-FR" sz="1400" dirty="0"/>
              <a:t>nos technologies de pointe sur l'ensemble de nos </a:t>
            </a:r>
            <a:r>
              <a:rPr lang="fr-FR" sz="1400" dirty="0" smtClean="0"/>
              <a:t>marchés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Créer nos futurs succès par un partenariat étroit avec </a:t>
            </a:r>
            <a:r>
              <a:rPr lang="fr-FR" sz="1400" dirty="0"/>
              <a:t>nos </a:t>
            </a:r>
            <a:r>
              <a:rPr lang="fr-FR" sz="1400" dirty="0" smtClean="0"/>
              <a:t>clients</a:t>
            </a:r>
            <a:endParaRPr lang="en-US" sz="14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637176"/>
            <a:ext cx="3418336" cy="148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>
                <a:solidFill>
                  <a:schemeClr val="accent1"/>
                </a:solidFill>
              </a:rPr>
              <a:t>Clients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Créer de la valeur pour nos clients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Connaître </a:t>
            </a:r>
            <a:r>
              <a:rPr lang="fr-FR" sz="1400" dirty="0"/>
              <a:t>nos clients encore mieux qu'ils ne se connaissent </a:t>
            </a:r>
            <a:r>
              <a:rPr lang="fr-FR" sz="1400" dirty="0" smtClean="0"/>
              <a:t>eux-mêmes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/>
              <a:t>Assurer </a:t>
            </a:r>
            <a:r>
              <a:rPr lang="fr-FR" sz="1400" dirty="0" smtClean="0"/>
              <a:t>réactivité </a:t>
            </a:r>
            <a:r>
              <a:rPr lang="fr-FR" sz="1400" dirty="0"/>
              <a:t>et </a:t>
            </a:r>
            <a:r>
              <a:rPr lang="fr-FR" sz="1400" dirty="0" smtClean="0"/>
              <a:t>support d’excellence</a:t>
            </a:r>
            <a:endParaRPr lang="en-US" sz="14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50E76E-C780-4309-A5C1-2A04356846E9}"/>
              </a:ext>
            </a:extLst>
          </p:cNvPr>
          <p:cNvSpPr/>
          <p:nvPr/>
        </p:nvSpPr>
        <p:spPr>
          <a:xfrm>
            <a:off x="388312" y="4810156"/>
            <a:ext cx="3418336" cy="203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b="1" dirty="0" smtClean="0">
                <a:solidFill>
                  <a:schemeClr val="accent1"/>
                </a:solidFill>
              </a:rPr>
              <a:t>Équipes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Diriger, donner les moyens, responsabiliser et inspirer nos collaborateurs pour les aider à réussir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Former des équipes aux profils variés en favorisant l'inclusion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Renforcer un environnement de travail positif et conforme aux règles éthiques les plus exigeantes</a:t>
            </a:r>
            <a:endParaRPr lang="fr-FR" sz="1400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A25F3E6-CF9E-4482-B44A-8DDAE8FACAAC}"/>
              </a:ext>
            </a:extLst>
          </p:cNvPr>
          <p:cNvSpPr/>
          <p:nvPr/>
        </p:nvSpPr>
        <p:spPr>
          <a:xfrm>
            <a:off x="4322263" y="4877391"/>
            <a:ext cx="3418336" cy="1854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b="1" dirty="0" smtClean="0">
                <a:solidFill>
                  <a:schemeClr val="accent1"/>
                </a:solidFill>
              </a:rPr>
              <a:t>Excellence opérationnelle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Continuer à investir dans la culture de la sécurité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Rechercher l’efficience et l'amélioration des profits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Gérer notre chaîne de valeur afin de réduire notre empreinte environnementale</a:t>
            </a:r>
            <a:endParaRPr lang="fr-FR" sz="14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5CAC41-8D74-4A6A-9792-477A981A4CA4}"/>
              </a:ext>
            </a:extLst>
          </p:cNvPr>
          <p:cNvSpPr/>
          <p:nvPr/>
        </p:nvSpPr>
        <p:spPr>
          <a:xfrm>
            <a:off x="8256214" y="4877391"/>
            <a:ext cx="3418336" cy="115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b="1" dirty="0" smtClean="0">
                <a:solidFill>
                  <a:schemeClr val="accent1"/>
                </a:solidFill>
              </a:rPr>
              <a:t>Actionnaires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Accroître le chiffre d'affaires et les bénéfices de manière constante, afin d'offrir un rendement supérieur aux actionnaires</a:t>
            </a:r>
            <a:endParaRPr lang="fr-FR" sz="1400" baseline="30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D28B035-D9E7-4747-A8AE-7BA06F564931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E652DA-CE5F-4CB5-8F3D-1D604EBC21B1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D160359-E6BF-4E14-8760-1716D050A2C0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id="{792761CF-31CD-44AA-B03E-3CA7A748CF42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6EE1A9B1-A977-434C-8ED1-52697CB98460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Nous </a:t>
            </a:r>
            <a:r>
              <a:rPr lang="en-US" sz="3200" b="1" dirty="0" err="1">
                <a:solidFill>
                  <a:schemeClr val="bg1"/>
                </a:solidFill>
              </a:rPr>
              <a:t>sommes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</a:rPr>
              <a:t>tous</a:t>
            </a:r>
            <a:r>
              <a:rPr lang="en-US" sz="3200" b="1" dirty="0" smtClean="0">
                <a:solidFill>
                  <a:schemeClr val="bg1"/>
                </a:solidFill>
              </a:rPr>
              <a:t> PPG </a:t>
            </a:r>
            <a:r>
              <a:rPr lang="en-US" sz="3200" b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566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4114800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0" y="1303824"/>
            <a:ext cx="3615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</a:rPr>
              <a:t>A la manière de PPG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Our Strategy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153769"/>
            <a:ext cx="341833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1600" b="1" dirty="0">
                <a:solidFill>
                  <a:schemeClr val="accent1"/>
                </a:solidFill>
              </a:rPr>
              <a:t>Nous </a:t>
            </a:r>
            <a:r>
              <a:rPr lang="fr-FR" sz="1600" b="1" dirty="0" smtClean="0">
                <a:solidFill>
                  <a:schemeClr val="accent1"/>
                </a:solidFill>
              </a:rPr>
              <a:t>travaillons en collaboration avec </a:t>
            </a:r>
            <a:r>
              <a:rPr lang="fr-FR" sz="1600" b="1" dirty="0">
                <a:solidFill>
                  <a:schemeClr val="accent1"/>
                </a:solidFill>
              </a:rPr>
              <a:t>nos clients pour créer une valeur mutuelle. </a:t>
            </a:r>
            <a:r>
              <a:rPr lang="fr-FR" sz="1600" dirty="0"/>
              <a:t>Nous sommes efficaces, engagés et proactifs. Nous avons une connaissance approfondie du marché et de nos clients. Nous concentrons nos énergies sur des solutions pratiques qui font la différence.</a:t>
            </a:r>
            <a:endParaRPr lang="en-US" sz="1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269148" y="2153769"/>
            <a:ext cx="3524565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1600" b="1" dirty="0">
                <a:solidFill>
                  <a:schemeClr val="accent1"/>
                </a:solidFill>
              </a:rPr>
              <a:t>Il n'y a qu'un seul PPG et nous sommes tous PPG. </a:t>
            </a:r>
            <a:r>
              <a:rPr lang="fr-FR" sz="1600" dirty="0"/>
              <a:t>Ensemble, nous sommes meilleurs et plus forts. </a:t>
            </a:r>
            <a:r>
              <a:rPr lang="fr-FR" sz="1600" dirty="0" smtClean="0"/>
              <a:t>Forts de notre taille, nous sommes capables d’adresser de </a:t>
            </a:r>
            <a:r>
              <a:rPr lang="fr-FR" sz="1600" dirty="0"/>
              <a:t>nouveaux marchés et </a:t>
            </a:r>
            <a:r>
              <a:rPr lang="fr-FR" sz="1600" dirty="0" smtClean="0"/>
              <a:t>de lancer </a:t>
            </a:r>
            <a:r>
              <a:rPr lang="fr-FR" sz="1600" dirty="0"/>
              <a:t>des technologies </a:t>
            </a:r>
            <a:r>
              <a:rPr lang="fr-FR" sz="1600" dirty="0" smtClean="0"/>
              <a:t>innovantes. Nous savons nous différencier </a:t>
            </a:r>
            <a:r>
              <a:rPr lang="fr-FR" sz="1600" dirty="0"/>
              <a:t>et </a:t>
            </a:r>
            <a:r>
              <a:rPr lang="fr-FR" sz="1600" dirty="0" smtClean="0"/>
              <a:t>apporter des solutions disruptives.</a:t>
            </a:r>
            <a:endParaRPr lang="en-US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153769"/>
            <a:ext cx="3418336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1600" b="1" dirty="0">
                <a:solidFill>
                  <a:schemeClr val="accent1"/>
                </a:solidFill>
              </a:rPr>
              <a:t>Nous faisons confiance à nos </a:t>
            </a:r>
            <a:r>
              <a:rPr lang="fr-FR" sz="1600" b="1" dirty="0" smtClean="0">
                <a:solidFill>
                  <a:schemeClr val="accent1"/>
                </a:solidFill>
              </a:rPr>
              <a:t>équipes chaque jour, </a:t>
            </a:r>
            <a:r>
              <a:rPr lang="fr-FR" sz="1600" b="1" dirty="0">
                <a:solidFill>
                  <a:schemeClr val="accent1"/>
                </a:solidFill>
              </a:rPr>
              <a:t>en toute situation. </a:t>
            </a:r>
            <a:r>
              <a:rPr lang="fr-FR" sz="1600" dirty="0"/>
              <a:t>Nous </a:t>
            </a:r>
            <a:r>
              <a:rPr lang="fr-FR" sz="1600" dirty="0" smtClean="0"/>
              <a:t>donnons le pouvoir aux personnes de prendre les bonnes décisions</a:t>
            </a:r>
            <a:r>
              <a:rPr lang="fr-FR" sz="1600" dirty="0"/>
              <a:t>. Nous </a:t>
            </a:r>
            <a:r>
              <a:rPr lang="fr-FR" sz="1600" dirty="0" smtClean="0"/>
              <a:t>agissons avec transparence, respect et souci d’inclusion. </a:t>
            </a:r>
            <a:r>
              <a:rPr lang="fr-FR" sz="1600" dirty="0"/>
              <a:t>Nos feedbacks sont clairs et </a:t>
            </a:r>
            <a:r>
              <a:rPr lang="fr-FR" sz="1600" dirty="0" smtClean="0"/>
              <a:t>encouragent l’amélioration.</a:t>
            </a:r>
            <a:endParaRPr lang="en-US" sz="16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C309F4-CC66-48D9-A887-26F40162B35A}"/>
              </a:ext>
            </a:extLst>
          </p:cNvPr>
          <p:cNvSpPr/>
          <p:nvPr/>
        </p:nvSpPr>
        <p:spPr>
          <a:xfrm>
            <a:off x="388312" y="4273120"/>
            <a:ext cx="3418336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1600" b="1" dirty="0">
                <a:solidFill>
                  <a:schemeClr val="accent1"/>
                </a:solidFill>
              </a:rPr>
              <a:t>Nous obtenons </a:t>
            </a:r>
            <a:r>
              <a:rPr lang="fr-FR" sz="1600" b="1" dirty="0" smtClean="0">
                <a:solidFill>
                  <a:schemeClr val="accent1"/>
                </a:solidFill>
              </a:rPr>
              <a:t>les </a:t>
            </a:r>
            <a:r>
              <a:rPr lang="fr-FR" sz="1600" b="1" dirty="0">
                <a:solidFill>
                  <a:schemeClr val="accent1"/>
                </a:solidFill>
              </a:rPr>
              <a:t>résultats </a:t>
            </a:r>
            <a:r>
              <a:rPr lang="fr-FR" sz="1600" b="1" dirty="0" smtClean="0">
                <a:solidFill>
                  <a:schemeClr val="accent1"/>
                </a:solidFill>
              </a:rPr>
              <a:t>attendus. </a:t>
            </a:r>
            <a:r>
              <a:rPr lang="fr-FR" sz="1600" dirty="0"/>
              <a:t>Nous avons la passion de gagner. Nous réussissons. Nous atteignons nos objectifs avec rigueur et intégrité. Nous donnons le meilleur de nous-mêmes. Nous décidons et agissons rapidement et avec intelligence.</a:t>
            </a:r>
            <a:endParaRPr lang="en-US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42B6D9-E09C-4FAA-92CB-089EA85FD65A}"/>
              </a:ext>
            </a:extLst>
          </p:cNvPr>
          <p:cNvSpPr/>
          <p:nvPr/>
        </p:nvSpPr>
        <p:spPr>
          <a:xfrm>
            <a:off x="4269148" y="4273120"/>
            <a:ext cx="35245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1600" b="1" dirty="0">
                <a:solidFill>
                  <a:schemeClr val="accent1"/>
                </a:solidFill>
              </a:rPr>
              <a:t>Nous </a:t>
            </a:r>
            <a:r>
              <a:rPr lang="fr-FR" sz="1600" b="1" dirty="0" smtClean="0">
                <a:solidFill>
                  <a:schemeClr val="accent1"/>
                </a:solidFill>
              </a:rPr>
              <a:t>dirigeons </a:t>
            </a:r>
            <a:r>
              <a:rPr lang="fr-FR" sz="1600" b="1" dirty="0">
                <a:solidFill>
                  <a:schemeClr val="accent1"/>
                </a:solidFill>
              </a:rPr>
              <a:t>nos activités comme si </a:t>
            </a:r>
            <a:r>
              <a:rPr lang="fr-FR" sz="1600" b="1" dirty="0" smtClean="0">
                <a:solidFill>
                  <a:schemeClr val="accent1"/>
                </a:solidFill>
              </a:rPr>
              <a:t>nous étions propriétaires de l’entreprise.  </a:t>
            </a:r>
            <a:r>
              <a:rPr lang="fr-FR" sz="1600" dirty="0"/>
              <a:t>Nous </a:t>
            </a:r>
            <a:r>
              <a:rPr lang="fr-FR" sz="1600" dirty="0" smtClean="0"/>
              <a:t>accordons la plus grande importance à la prise de responsabilités et au fait d’être comptables de nos actes. </a:t>
            </a:r>
            <a:r>
              <a:rPr lang="fr-FR" sz="1600" dirty="0"/>
              <a:t>Nous agissons toujours dans le meilleur intérêt de notre société, des clients, des actionnaires et de nos communautés.</a:t>
            </a:r>
            <a:endParaRPr lang="en-US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29E7D4-F3A5-4D45-B699-386B383265EB}"/>
              </a:ext>
            </a:extLst>
          </p:cNvPr>
          <p:cNvSpPr/>
          <p:nvPr/>
        </p:nvSpPr>
        <p:spPr>
          <a:xfrm>
            <a:off x="8256214" y="4273120"/>
            <a:ext cx="3418336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1600" b="1" dirty="0">
                <a:solidFill>
                  <a:schemeClr val="accent1"/>
                </a:solidFill>
              </a:rPr>
              <a:t>Nous faisons mieux aujourd'hui qu'hier, chaque jour. </a:t>
            </a:r>
            <a:r>
              <a:rPr lang="fr-FR" sz="1600" dirty="0"/>
              <a:t>Nous </a:t>
            </a:r>
            <a:r>
              <a:rPr lang="fr-FR" sz="1600" dirty="0" smtClean="0"/>
              <a:t>apprenons sans </a:t>
            </a:r>
            <a:r>
              <a:rPr lang="fr-FR" sz="1600" dirty="0"/>
              <a:t>cesse. Nous </a:t>
            </a:r>
            <a:r>
              <a:rPr lang="fr-FR" sz="1600" dirty="0" smtClean="0"/>
              <a:t>faisons grandir nos </a:t>
            </a:r>
            <a:r>
              <a:rPr lang="fr-FR" sz="1600" dirty="0"/>
              <a:t>collaborateurs pour soutenir </a:t>
            </a:r>
            <a:r>
              <a:rPr lang="fr-FR" sz="1600" dirty="0" smtClean="0"/>
              <a:t>la </a:t>
            </a:r>
            <a:r>
              <a:rPr lang="fr-FR" sz="1600" dirty="0"/>
              <a:t>croissance de nos activités.</a:t>
            </a:r>
            <a:endParaRPr lang="en-US" sz="16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19EB70-9E66-4272-884B-2D009275A1AA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F266816-7EB3-48A9-989A-374FCC44D72F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36C6C21-22B0-4A89-9AAF-5CBD1DAD694C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id="{9E42708E-3D2B-4E77-AE6D-F2F4984B03F0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FCCA81A-D22C-43BE-857C-B752CCBB20F7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</a:rPr>
              <a:t>Fiers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de </a:t>
            </a:r>
            <a:r>
              <a:rPr lang="en-US" sz="3200" b="1" dirty="0" smtClean="0">
                <a:solidFill>
                  <a:schemeClr val="bg1"/>
                </a:solidFill>
              </a:rPr>
              <a:t>PPG !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5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slide">
  <a:themeElements>
    <a:clrScheme name="PPG 2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0078A9"/>
      </a:accent1>
      <a:accent2>
        <a:srgbClr val="3EC7F4"/>
      </a:accent2>
      <a:accent3>
        <a:srgbClr val="0033A0"/>
      </a:accent3>
      <a:accent4>
        <a:srgbClr val="00B149"/>
      </a:accent4>
      <a:accent5>
        <a:srgbClr val="D0006F"/>
      </a:accent5>
      <a:accent6>
        <a:srgbClr val="FF7C13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ppg_wide_160527</Template>
  <TotalTime>4445</TotalTime>
  <Words>490</Words>
  <Application>Microsoft Office PowerPoint</Application>
  <PresentationFormat>Custom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Master slide</vt:lpstr>
      <vt:lpstr>PowerPoint Presentation</vt:lpstr>
      <vt:lpstr>PowerPoint Presentation</vt:lpstr>
    </vt:vector>
  </TitlesOfParts>
  <Company>PPG Industries,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Marshall</dc:creator>
  <cp:lastModifiedBy>Miller, Seana</cp:lastModifiedBy>
  <cp:revision>234</cp:revision>
  <cp:lastPrinted>2019-03-05T16:21:17Z</cp:lastPrinted>
  <dcterms:created xsi:type="dcterms:W3CDTF">2017-09-19T01:11:20Z</dcterms:created>
  <dcterms:modified xsi:type="dcterms:W3CDTF">2019-09-01T11:00:21Z</dcterms:modified>
</cp:coreProperties>
</file>